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5"/>
  </p:sldMasterIdLst>
  <p:notesMasterIdLst>
    <p:notesMasterId r:id="rId12"/>
  </p:notesMasterIdLst>
  <p:handoutMasterIdLst>
    <p:handoutMasterId r:id="rId13"/>
  </p:handoutMasterIdLst>
  <p:sldIdLst>
    <p:sldId id="338" r:id="rId6"/>
    <p:sldId id="341" r:id="rId7"/>
    <p:sldId id="342" r:id="rId8"/>
    <p:sldId id="344" r:id="rId9"/>
    <p:sldId id="353" r:id="rId10"/>
    <p:sldId id="331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vel, Matthieu" initials="GM" lastIdx="5" clrIdx="0">
    <p:extLst>
      <p:ext uri="{19B8F6BF-5375-455C-9EA6-DF929625EA0E}">
        <p15:presenceInfo xmlns:p15="http://schemas.microsoft.com/office/powerpoint/2012/main" userId="S::m.guevel@unesco.org::59e580ac-477c-44d0-8c02-a45964b90aeb" providerId="AD"/>
      </p:ext>
    </p:extLst>
  </p:cmAuthor>
  <p:cmAuthor id="2" name="UNESCO" initials="SJ" lastIdx="1" clrIdx="1">
    <p:extLst>
      <p:ext uri="{19B8F6BF-5375-455C-9EA6-DF929625EA0E}">
        <p15:presenceInfo xmlns:p15="http://schemas.microsoft.com/office/powerpoint/2012/main" userId="UNESC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D4"/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08" autoAdjust="0"/>
    <p:restoredTop sz="79338" autoAdjust="0"/>
  </p:normalViewPr>
  <p:slideViewPr>
    <p:cSldViewPr snapToGrid="0" showGuides="1">
      <p:cViewPr varScale="1">
        <p:scale>
          <a:sx n="91" d="100"/>
          <a:sy n="91" d="100"/>
        </p:scale>
        <p:origin x="552" y="90"/>
      </p:cViewPr>
      <p:guideLst>
        <p:guide orient="horz" pos="2137"/>
        <p:guide pos="3931"/>
      </p:guideLst>
    </p:cSldViewPr>
  </p:slideViewPr>
  <p:outlineViewPr>
    <p:cViewPr>
      <p:scale>
        <a:sx n="100" d="100"/>
        <a:sy n="100" d="100"/>
      </p:scale>
      <p:origin x="0" y="-4147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D37D-97F2-475C-A1E2-537E803ECE88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CE3AA-5C90-4B1E-BB30-5DBE87DD2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0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0453-48F6-41C1-944E-EB020FF094E5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205E-CD73-4305-88CF-892B440D76A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74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8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2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566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E205E-CD73-4305-88CF-892B440D76A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65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401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3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www.unesco.org/education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5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1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B637B1-A9C8-4913-8C41-59CF46A146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611398"/>
            <a:ext cx="12192000" cy="424659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CLICK ON THE ICON TO ADD AN IMAGE. THIS IS A TITLE SLIDE, DO NOT USE THIS SLIDE TO WRITE CONTENT. ONLY THE TITLE &amp; IMAGE.</a:t>
            </a:r>
          </a:p>
          <a:p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3"/>
            <a:ext cx="12192000" cy="2611395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48" y="1289263"/>
            <a:ext cx="11179351" cy="488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lnSpc>
                <a:spcPts val="2775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OF PRESENTATION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007988"/>
            <a:ext cx="11179350" cy="3975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or summary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8A188CA-2365-4F47-9BAB-5F8CAAE8C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9" y="342534"/>
            <a:ext cx="3146891" cy="66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D9E65D-2E58-4CF1-80D7-A1321325AF62}"/>
              </a:ext>
            </a:extLst>
          </p:cNvPr>
          <p:cNvSpPr/>
          <p:nvPr userDrawn="1"/>
        </p:nvSpPr>
        <p:spPr>
          <a:xfrm>
            <a:off x="-1065" y="30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49AEBCB-52F6-45B2-A57F-885004950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6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of the slide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C7FD5E-15F4-43A5-8E6C-29529CD2A7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9" y="959564"/>
            <a:ext cx="11350208" cy="971789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bg2">
                    <a:lumMod val="10000"/>
                  </a:schemeClr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17336C9A-B076-4656-8BBA-963E90A9405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AA8FC206-02A5-43F9-849D-DC76261D0734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EEA29732-7844-43C8-8145-B8D9665017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Insert the </a:t>
            </a:r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2AA16B8-F3B5-6048-A3FF-4D7521DA3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49" y="6314709"/>
            <a:ext cx="1056822" cy="581684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C7211EE-C653-3F47-A659-4F0CF5C80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9" y="6384259"/>
            <a:ext cx="2008828" cy="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0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1065" y="33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2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 dirty="0">
                <a:solidFill>
                  <a:schemeClr val="bg1"/>
                </a:solidFill>
              </a:rPr>
              <a:t>Thank you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024280" y="3610968"/>
            <a:ext cx="6143443" cy="1259217"/>
            <a:chOff x="2268209" y="2796770"/>
            <a:chExt cx="4607582" cy="1259217"/>
          </a:xfrm>
        </p:grpSpPr>
        <p:sp>
          <p:nvSpPr>
            <p:cNvPr id="14" name="TextBox 13"/>
            <p:cNvSpPr txBox="1"/>
            <p:nvPr/>
          </p:nvSpPr>
          <p:spPr>
            <a:xfrm>
              <a:off x="2268209" y="2796770"/>
              <a:ext cx="460758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200" dirty="0"/>
                <a:t>Learn more: </a:t>
              </a:r>
              <a:r>
                <a:rPr lang="en-US" sz="2200" dirty="0">
                  <a:hlinkClick r:id="rId2"/>
                </a:rPr>
                <a:t>www.unesco.org/education</a:t>
              </a:r>
              <a:endParaRPr lang="en-US" sz="2200" dirty="0"/>
            </a:p>
          </p:txBody>
        </p:sp>
        <p:pic>
          <p:nvPicPr>
            <p:cNvPr id="15" name="Picture 14" descr="twitter-logo.ai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1555" y="3183044"/>
              <a:ext cx="746594" cy="6684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06925" y="3286546"/>
              <a:ext cx="27688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dirty="0"/>
                <a:t>@UNESCO</a:t>
              </a:r>
              <a:br>
                <a:rPr lang="en-US" sz="2200" dirty="0"/>
              </a:br>
              <a:endParaRPr lang="en-US" sz="2200" dirty="0"/>
            </a:p>
          </p:txBody>
        </p: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DC8F4A4-D1E9-A846-A3A5-A05C243029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164" y="6323958"/>
            <a:ext cx="1030284" cy="56707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D2DDE3A-4CF3-7347-853E-2611284371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" y="4770751"/>
            <a:ext cx="2135912" cy="20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38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293708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Main Title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Subtext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4FE20E7-C4CC-E743-A828-AF0C6B6B8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164" y="6323958"/>
            <a:ext cx="1030284" cy="567077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5107147-6CF5-CD4F-BFF2-4A00650119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6387406"/>
            <a:ext cx="2008823" cy="4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97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3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1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 dirty="0"/>
              <a:t>Transition Slide Headline</a:t>
            </a:r>
            <a:endParaRPr lang="fr-FR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1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 dirty="0"/>
              <a:t>Additional details</a:t>
            </a:r>
            <a:endParaRPr lang="fr-FR" dirty="0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2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X.</a:t>
            </a:r>
            <a:endParaRPr lang="fr-FR" dirty="0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/>
              <a:t>Insert the </a:t>
            </a:r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FFB9F57-DD7D-3946-93EF-EDEABC55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164" y="6323958"/>
            <a:ext cx="1030284" cy="567077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385DDE0-7F1E-234D-8524-7F1468F800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6387406"/>
            <a:ext cx="2008823" cy="4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02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3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3296193" y="1904387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4278813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9340809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dirty="0" err="1"/>
              <a:t>p.X</a:t>
            </a:r>
            <a:endParaRPr lang="fr-FR" dirty="0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90389" y="247956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4273009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9335005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dirty="0" err="1"/>
              <a:t>p.X</a:t>
            </a:r>
            <a:endParaRPr lang="fr-FR" dirty="0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296195" y="3051759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 dirty="0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4278817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9340811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dirty="0" err="1"/>
              <a:t>p.X</a:t>
            </a:r>
            <a:endParaRPr lang="fr-FR" dirty="0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3290388" y="362790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 dirty="0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4273009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9335004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dirty="0" err="1"/>
              <a:t>p.X</a:t>
            </a:r>
            <a:endParaRPr lang="fr-FR" dirty="0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3296196" y="419321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 dirty="0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4278817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9340812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dirty="0" err="1"/>
              <a:t>p.X</a:t>
            </a:r>
            <a:endParaRPr lang="fr-FR" dirty="0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3301997" y="136392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4284617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9346613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dirty="0" err="1"/>
              <a:t>p.X</a:t>
            </a:r>
            <a:endParaRPr lang="fr-FR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8DC7C22-4559-8140-9F5D-5C03081CBA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164" y="6323958"/>
            <a:ext cx="1030284" cy="567077"/>
          </a:xfrm>
          <a:prstGeom prst="rect">
            <a:avLst/>
          </a:prstGeom>
        </p:spPr>
      </p:pic>
      <p:pic>
        <p:nvPicPr>
          <p:cNvPr id="25" name="Picture 2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90CF326-D838-CC44-939B-AA86E32E75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9" y="6384259"/>
            <a:ext cx="2008828" cy="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30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2C15B89-4A37-463A-9D62-7972F7D8C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900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Edit </a:t>
            </a:r>
            <a:r>
              <a:rPr lang="fr-FR" err="1"/>
              <a:t>this</a:t>
            </a:r>
            <a:r>
              <a:rPr lang="fr-FR"/>
              <a:t> part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name</a:t>
            </a:r>
            <a:r>
              <a:rPr lang="fr-FR"/>
              <a:t> of division/</a:t>
            </a:r>
            <a:r>
              <a:rPr lang="fr-FR" err="1"/>
              <a:t>subject</a:t>
            </a:r>
            <a:r>
              <a:rPr lang="fr-FR"/>
              <a:t>/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5EEB6FA-05A8-C540-9E82-17182432F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164" y="6323958"/>
            <a:ext cx="1030284" cy="567077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C91D810-B77F-1548-A078-B3C63D8E5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9" y="6384259"/>
            <a:ext cx="2008828" cy="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8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2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7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7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8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9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2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4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28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6" r:id="rId13"/>
    <p:sldLayoutId id="2147483816" r:id="rId14"/>
    <p:sldLayoutId id="2147483789" r:id="rId15"/>
    <p:sldLayoutId id="2147483782" r:id="rId16"/>
    <p:sldLayoutId id="2147483781" r:id="rId17"/>
    <p:sldLayoutId id="214748378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4BE69F-33DA-459D-83FA-DB423CD5B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24" y="1373345"/>
            <a:ext cx="11179351" cy="48873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Leave no child behind: Global report on boys' disengagement from education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F55DDB1-73A3-4379-BA5A-5ECB5619A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0234" y="2575034"/>
            <a:ext cx="7611300" cy="428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AA62-8826-4019-9C81-3FEC6DA6D9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Key data: Participation and progression in education and learning outcomes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0BB4F4-308B-4BF1-BFB0-C784B021EDB3}"/>
              </a:ext>
            </a:extLst>
          </p:cNvPr>
          <p:cNvSpPr txBox="1">
            <a:spLocks/>
          </p:cNvSpPr>
          <p:nvPr/>
        </p:nvSpPr>
        <p:spPr>
          <a:xfrm>
            <a:off x="451503" y="1125511"/>
            <a:ext cx="6038197" cy="494570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endParaRPr lang="en-GB" sz="2400" dirty="0">
              <a:ea typeface="DengXian" panose="02010600030101010101" pitchFamily="2" charset="-122"/>
            </a:endParaRPr>
          </a:p>
          <a:p>
            <a:pPr marL="273050" indent="-27305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r>
              <a:rPr lang="en-GB" sz="2400" dirty="0">
                <a:ea typeface="DengXian" panose="02010600030101010101" pitchFamily="2" charset="-122"/>
              </a:rPr>
              <a:t>Boys more likely to repeat primary grades in 130 out of 142 countries</a:t>
            </a:r>
          </a:p>
          <a:p>
            <a:pPr marL="273050" indent="-27305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r>
              <a:rPr lang="en-GB" sz="2400" dirty="0">
                <a:ea typeface="DengXian" panose="02010600030101010101" pitchFamily="2" charset="-122"/>
              </a:rPr>
              <a:t>In 73 countries, less boys than girls are enrolled in upper-secondary education, while the opposite is the case in 48 countries</a:t>
            </a:r>
          </a:p>
          <a:p>
            <a:pPr marL="273050" indent="-27305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r>
              <a:rPr lang="en-US" sz="2400" dirty="0">
                <a:ea typeface="DengXian" panose="02010600030101010101" pitchFamily="2" charset="-122"/>
              </a:rPr>
              <a:t>Globally 88 men are enrolled at university for every 100 women</a:t>
            </a:r>
          </a:p>
          <a:p>
            <a:pPr marL="273050" indent="-27305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r>
              <a:rPr lang="en-US" sz="2400" dirty="0">
                <a:ea typeface="DengXian" panose="02010600030101010101" pitchFamily="2" charset="-122"/>
              </a:rPr>
              <a:t>In 57 countries, 10-year-old boys fare worse </a:t>
            </a:r>
            <a:br>
              <a:rPr lang="en-US" sz="2400" dirty="0">
                <a:ea typeface="DengXian" panose="02010600030101010101" pitchFamily="2" charset="-122"/>
              </a:rPr>
            </a:br>
            <a:r>
              <a:rPr lang="en-US" sz="2400" dirty="0">
                <a:ea typeface="DengXian" panose="02010600030101010101" pitchFamily="2" charset="-122"/>
              </a:rPr>
              <a:t>than girls in mastering reading skills</a:t>
            </a:r>
          </a:p>
          <a:p>
            <a:pPr marL="273050" indent="-27305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r>
              <a:rPr lang="en-GB" sz="2400" dirty="0">
                <a:ea typeface="DengXian" panose="02010600030101010101" pitchFamily="2" charset="-122"/>
              </a:rPr>
              <a:t>118.5 million girls and 125.5 million boys are out of school globally</a:t>
            </a:r>
          </a:p>
          <a:p>
            <a:pPr marL="273050" indent="-27305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endParaRPr lang="en-US" sz="2400" dirty="0">
              <a:ea typeface="DengXian" panose="02010600030101010101" pitchFamily="2" charset="-122"/>
            </a:endParaRPr>
          </a:p>
          <a:p>
            <a:pPr marL="273050" indent="-27305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endParaRPr lang="en-US" sz="2400" dirty="0">
              <a:ea typeface="DengXian" panose="02010600030101010101" pitchFamily="2" charset="-122"/>
            </a:endParaRPr>
          </a:p>
          <a:p>
            <a:pPr marL="273050" indent="-27305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</a:pPr>
            <a:endParaRPr lang="en-GB" sz="2400" dirty="0">
              <a:ea typeface="DengXian" panose="02010600030101010101" pitchFamily="2" charset="-122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None/>
            </a:pPr>
            <a:endParaRPr lang="en-GB" sz="2400" dirty="0">
              <a:solidFill>
                <a:srgbClr val="262626"/>
              </a:solidFill>
            </a:endParaRPr>
          </a:p>
        </p:txBody>
      </p:sp>
      <p:pic>
        <p:nvPicPr>
          <p:cNvPr id="10" name="Picture 9" descr="A picture containing text, person, tennis, racket&#10;&#10;Description automatically generated">
            <a:extLst>
              <a:ext uri="{FF2B5EF4-FFF2-40B4-BE49-F238E27FC236}">
                <a16:creationId xmlns:a16="http://schemas.microsoft.com/office/drawing/2014/main" id="{1C0C32BA-A6E2-408D-99E1-EF0ED54E7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15" y="775615"/>
            <a:ext cx="5561685" cy="556168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97F75-E321-BB0F-0FAF-6D022A11DF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D503-B1D4-4D71-8961-BFB8555448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ea typeface="DengXian" panose="02010600030101010101" pitchFamily="2" charset="-122"/>
              </a:rPr>
              <a:t>Multiple factors contribute to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</a:rPr>
              <a:t>boys’ disengagement from education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226C8-8AE6-4D9B-82CE-23C648C3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" t="1750" r="299"/>
          <a:stretch/>
        </p:blipFill>
        <p:spPr>
          <a:xfrm>
            <a:off x="1" y="828804"/>
            <a:ext cx="12192000" cy="553492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AA42C-DEFC-93D4-4E16-7E9A520BFD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1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D503-B1D4-4D71-8961-BFB8555448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Why does it matter?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D81F9-BB8D-4D88-85AF-232A54DAA405}"/>
              </a:ext>
            </a:extLst>
          </p:cNvPr>
          <p:cNvSpPr txBox="1">
            <a:spLocks/>
          </p:cNvSpPr>
          <p:nvPr/>
        </p:nvSpPr>
        <p:spPr>
          <a:xfrm>
            <a:off x="237711" y="1467859"/>
            <a:ext cx="4939746" cy="494570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Arial" panose="020B0604020202020204" pitchFamily="34" charset="0"/>
              </a:rPr>
              <a:t>Educated men are more likely to: </a:t>
            </a:r>
          </a:p>
          <a:p>
            <a:pPr marR="0" lvl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Arial" panose="020B0604020202020204" pitchFamily="34" charset="0"/>
              </a:rPr>
              <a:t>treat women and men equally</a:t>
            </a:r>
          </a:p>
          <a:p>
            <a:pPr marR="0" lvl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DengXian" panose="02010600030101010101" pitchFamily="2" charset="-122"/>
                <a:cs typeface="Arial" panose="020B0604020202020204" pitchFamily="34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Arial" panose="020B0604020202020204" pitchFamily="34" charset="0"/>
              </a:rPr>
              <a:t>ondemn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Arial" panose="020B0604020202020204" pitchFamily="34" charset="0"/>
              </a:rPr>
              <a:t> gender-based violence</a:t>
            </a:r>
          </a:p>
          <a:p>
            <a:pPr marR="0" lvl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DengXian" panose="02010600030101010101" pitchFamily="2" charset="-122"/>
                <a:cs typeface="Arial" panose="020B0604020202020204" pitchFamily="34" charset="0"/>
              </a:rPr>
              <a:t>help in the household and take on care responsibilities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73050" marR="0" lvl="0" indent="-27305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Arial" panose="020B0604020202020204" pitchFamily="34" charset="0"/>
              </a:rPr>
              <a:t>Men with higher educational attainment have better health and well-being and are less likely to engage in criminal activities</a:t>
            </a:r>
          </a:p>
          <a:p>
            <a:pPr marL="273050" marR="0" lvl="0" indent="-27305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imes New Roman" panose="020206030504050203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73050" marR="0" lvl="0" indent="-27305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imes New Roman" panose="020206030504050203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73050" marR="0" lvl="0" indent="-27305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73050" marR="0" lvl="0" indent="-27305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73050" marR="0" lvl="0" indent="-27305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rgbClr val="7FBBE9"/>
              </a:buClr>
              <a:buSzPct val="130000"/>
              <a:buFont typeface="Arial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08312DC0-7DCC-4E10-91EA-FEEAB9336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48" y="1528953"/>
            <a:ext cx="6093935" cy="40626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D16A3-66E6-44A8-994B-D1C118F1BD19}"/>
              </a:ext>
            </a:extLst>
          </p:cNvPr>
          <p:cNvSpPr txBox="1"/>
          <p:nvPr/>
        </p:nvSpPr>
        <p:spPr>
          <a:xfrm>
            <a:off x="118716" y="931913"/>
            <a:ext cx="10117483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+mn-cs"/>
              </a:rPr>
              <a:t>Addressing boys’ disengagement matters for boys, girls and society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0E642-C96C-4C78-87DB-73B78E29EE7C}"/>
              </a:ext>
            </a:extLst>
          </p:cNvPr>
          <p:cNvSpPr txBox="1"/>
          <p:nvPr/>
        </p:nvSpPr>
        <p:spPr>
          <a:xfrm>
            <a:off x="237711" y="5082546"/>
            <a:ext cx="61468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Supporting boys is not a zero-sum game – targeted action in favour of boys does not mean that girls lose out and vice versa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950BE-BE62-4C30-90DF-F14A131B55CD}"/>
              </a:ext>
            </a:extLst>
          </p:cNvPr>
          <p:cNvSpPr txBox="1"/>
          <p:nvPr/>
        </p:nvSpPr>
        <p:spPr>
          <a:xfrm>
            <a:off x="6045201" y="5186418"/>
            <a:ext cx="614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Flickr - World Bank Photo Collection. Students at Catholic University of Peru. © World Bank/Dominic Chavez. Available under CC BY-NC-ND 2.0 </a:t>
            </a:r>
            <a:endParaRPr kumimoji="0" lang="en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F765E-CE78-1307-BC9D-418456635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1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30827-CDD2-4E04-964D-79E7855D3E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Overal</a:t>
            </a:r>
            <a:r>
              <a:rPr lang="en-US" b="1" dirty="0"/>
              <a:t> recommendations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82FCA-27FD-4CB9-A89C-426E6A6D93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9" y="959564"/>
            <a:ext cx="11350208" cy="5083884"/>
          </a:xfrm>
        </p:spPr>
        <p:txBody>
          <a:bodyPr>
            <a:normAutofit fontScale="25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72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60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Need to: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960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73050" marR="0" indent="-27305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>
                <a:tab pos="666750" algn="l"/>
              </a:tabLst>
            </a:pPr>
            <a:r>
              <a:rPr lang="en-US" sz="9600" b="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Advance equal access to education and prevent boys’ dropout </a:t>
            </a:r>
          </a:p>
          <a:p>
            <a:pPr marR="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tabLst>
                <a:tab pos="666750" algn="l"/>
              </a:tabLst>
            </a:pPr>
            <a:endParaRPr lang="en-US" sz="9600" b="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73050" marR="0" indent="-27305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>
                <a:tab pos="666750" algn="l"/>
              </a:tabLst>
            </a:pPr>
            <a:r>
              <a:rPr lang="en-US" sz="9600" b="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Make learning gender-transformative, safe and inclusive for all learners</a:t>
            </a:r>
          </a:p>
          <a:p>
            <a:pPr marR="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tabLst>
                <a:tab pos="666750" algn="l"/>
              </a:tabLst>
            </a:pPr>
            <a:endParaRPr lang="en-US" sz="9600" b="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73050" marR="0" indent="-27305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>
                <a:tab pos="666750" algn="l"/>
              </a:tabLst>
            </a:pPr>
            <a:r>
              <a:rPr lang="en-US" sz="9600" b="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Invest in better data and generate evidence to better understand boys’ educational participation, progression and learning outcomes, including the most marginalized</a:t>
            </a:r>
          </a:p>
          <a:p>
            <a:pPr marR="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tabLst>
                <a:tab pos="666750" algn="l"/>
              </a:tabLst>
            </a:pPr>
            <a:endParaRPr lang="en-US" sz="9600" b="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73050" marR="0" indent="-27305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>
                <a:tab pos="666750" algn="l"/>
              </a:tabLst>
            </a:pPr>
            <a:r>
              <a:rPr lang="en-US" sz="9600" b="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Build and finance equitable, inclusive and gender-transformative education systems</a:t>
            </a:r>
          </a:p>
          <a:p>
            <a:pPr marR="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tabLst>
                <a:tab pos="666750" algn="l"/>
              </a:tabLst>
            </a:pPr>
            <a:endParaRPr lang="en-US" sz="9600" b="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73050" marR="0" indent="-273050" defTabSz="45720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7FBBE9"/>
              </a:buClr>
              <a:buSzPct val="130000"/>
              <a:buFont typeface="Arial"/>
              <a:buChar char="•"/>
              <a:tabLst>
                <a:tab pos="666750" algn="l"/>
              </a:tabLst>
            </a:pPr>
            <a:r>
              <a:rPr lang="en-US" sz="9600" b="0" dirty="0">
                <a:solidFill>
                  <a:schemeClr val="tx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 Promote and ensure integrated, coordinated and system-wide approaches to address boys’ disengagement from education</a:t>
            </a:r>
            <a:endParaRPr lang="en-US" sz="240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b="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l"/>
            <a:endParaRPr lang="en-US" sz="6400" b="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AC1BB8-B74A-59D0-D730-FA25DFF3C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0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02931" y="4856269"/>
            <a:ext cx="358614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Matthias Eck</a:t>
            </a:r>
          </a:p>
          <a:p>
            <a:pPr algn="ctr"/>
            <a:r>
              <a:rPr lang="en-US" sz="1400" dirty="0"/>
              <a:t>m.eck@unesco.org</a:t>
            </a:r>
          </a:p>
          <a:p>
            <a:pPr algn="ctr"/>
            <a:r>
              <a:rPr lang="en-US" sz="1400" dirty="0"/>
              <a:t>UNESCO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87781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00D6DE5FA9524897426906B96A7CDD" ma:contentTypeVersion="4" ma:contentTypeDescription="Create a new document." ma:contentTypeScope="" ma:versionID="20fb6065b640364a33aafbca1bd89df7">
  <xsd:schema xmlns:xsd="http://www.w3.org/2001/XMLSchema" xmlns:xs="http://www.w3.org/2001/XMLSchema" xmlns:p="http://schemas.microsoft.com/office/2006/metadata/properties" xmlns:ns2="3ec64710-979e-45f3-964b-bdd369ecc229" xmlns:ns3="a2f7233b-b0e0-462c-8bd5-878307e9c7df" targetNamespace="http://schemas.microsoft.com/office/2006/metadata/properties" ma:root="true" ma:fieldsID="6cfbb3a12c1e2ec72e13096bb37a87b0" ns2:_="" ns3:_="">
    <xsd:import namespace="3ec64710-979e-45f3-964b-bdd369ecc229"/>
    <xsd:import namespace="a2f7233b-b0e0-462c-8bd5-878307e9c7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64710-979e-45f3-964b-bdd369ecc229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7233b-b0e0-462c-8bd5-878307e9c7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ec64710-979e-45f3-964b-bdd369ecc229">UNESCOED-409436720-22</_dlc_DocId>
    <_dlc_DocIdUrl xmlns="3ec64710-979e-45f3-964b-bdd369ecc229">
      <Url>https://unesco.sharepoint.com/sites/ed/_layouts/15/DocIdRedir.aspx?ID=UNESCOED-409436720-22</Url>
      <Description>UNESCOED-409436720-22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148EE8-73C8-4E4F-B00A-7E8DFF356A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c64710-979e-45f3-964b-bdd369ecc229"/>
    <ds:schemaRef ds:uri="a2f7233b-b0e0-462c-8bd5-878307e9c7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326CC6-B475-423B-B349-6E6832BACE7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6A62075-B3C9-4A3A-AE06-3BDCC332E1EB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3ec64710-979e-45f3-964b-bdd369ecc229"/>
    <ds:schemaRef ds:uri="a2f7233b-b0e0-462c-8bd5-878307e9c7df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1429E140-4202-49FB-A08E-3710CA2F3A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4012</TotalTime>
  <Words>309</Words>
  <Application>Microsoft Office PowerPoint</Application>
  <PresentationFormat>Widescreen</PresentationFormat>
  <Paragraphs>47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Thème Office</vt:lpstr>
      <vt:lpstr>Leave no child behind: Global report on boys' disengagement from education</vt:lpstr>
      <vt:lpstr>Key data: Participation and progression in education and learning outcomes</vt:lpstr>
      <vt:lpstr>Multiple factors contribute to boys’ disengagement from education</vt:lpstr>
      <vt:lpstr>Why does it matter?</vt:lpstr>
      <vt:lpstr>Overal 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 W</dc:creator>
  <cp:lastModifiedBy>Eck, Matthias</cp:lastModifiedBy>
  <cp:revision>302</cp:revision>
  <cp:lastPrinted>2022-09-12T09:37:30Z</cp:lastPrinted>
  <dcterms:created xsi:type="dcterms:W3CDTF">2019-03-22T15:49:46Z</dcterms:created>
  <dcterms:modified xsi:type="dcterms:W3CDTF">2023-04-04T15:31:25Z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0x010100B000D6DE5FA9524897426906B96A7CDD</vt:lpwstr>
  </property>
  <property fmtid="{D5CDD505-2E9C-101B-9397-08002B2CF9AE}" pid="3" name="_dlc_DocIdItemGuid">
    <vt:lpwstr>4c72a0d1-0c04-4a3c-b424-247a714c62a1</vt:lpwstr>
  </property>
</Properties>
</file>